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‘flew through’ many hard books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“was like a walk in the park”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可知，阿莱娜很快地研读了很多难度很大的书。由此可知，学习新技能对她来说就像在公园散步一样轻松。故选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418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goal of Alena’s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Brown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program is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help girls succeed in STEM fields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make it easier to study STEM subjects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encourage girls to attend high school early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increase the number of kids studying STEM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0776"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1734656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“Through ‘Brown STEM Girls’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is helping many other girls like her to experience success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可知，该项目的主要目标是帮助女孩们在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领域取得成功。故选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47831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key message of Alena’s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STEM subjects are easy for girls to learn.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is important to attend classes after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You will succeed as long as you stick to your dream.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Your age does not define what you are able to achieve.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2871"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177510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主旨大意题。通读全文尤其是最后一段中的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now you know that age is just a number. You are not too young to do anything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可知，作者借阿莱娜的故事旨在向读者传递</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年龄不能决定你的能力或成就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这一核心信息。故选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77645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2102"/>
            <a:ext cx="11485848" cy="4545130"/>
          </a:xfrm>
          <a:prstGeom prst="rect">
            <a:avLst/>
          </a:prstGeom>
        </p:spPr>
      </p:pic>
      <p:pic>
        <p:nvPicPr>
          <p:cNvPr id="10" name="译文.eps" descr="id:2147487336;FounderCES"/>
          <p:cNvPicPr/>
          <p:nvPr/>
        </p:nvPicPr>
        <p:blipFill>
          <a:blip r:embed="rId3"/>
          <a:stretch>
            <a:fillRect/>
          </a:stretch>
        </p:blipFill>
        <p:spPr>
          <a:xfrm>
            <a:off x="550590" y="3272795"/>
            <a:ext cx="1224136" cy="378439"/>
          </a:xfrm>
          <a:prstGeom prst="rect">
            <a:avLst/>
          </a:prstGeom>
        </p:spPr>
      </p:pic>
      <p:pic>
        <p:nvPicPr>
          <p:cNvPr id="11" name="分析.eps" descr="id:2147487343;FounderCES"/>
          <p:cNvPicPr/>
          <p:nvPr/>
        </p:nvPicPr>
        <p:blipFill>
          <a:blip r:embed="rId4"/>
          <a:stretch>
            <a:fillRect/>
          </a:stretch>
        </p:blipFill>
        <p:spPr>
          <a:xfrm>
            <a:off x="498522" y="4880168"/>
            <a:ext cx="1250325" cy="386536"/>
          </a:xfrm>
          <a:prstGeom prst="rect">
            <a:avLst/>
          </a:prstGeom>
        </p:spPr>
      </p:pic>
      <p:pic>
        <p:nvPicPr>
          <p:cNvPr id="12" name="图片 11"/>
          <p:cNvPicPr>
            <a:picLocks noChangeAspect="1"/>
          </p:cNvPicPr>
          <p:nvPr/>
        </p:nvPicPr>
        <p:blipFill>
          <a:blip r:embed="rId5"/>
          <a:stretch>
            <a:fillRect/>
          </a:stretch>
        </p:blipFill>
        <p:spPr>
          <a:xfrm>
            <a:off x="364633" y="898420"/>
            <a:ext cx="2850254" cy="553993"/>
          </a:xfrm>
          <a:prstGeom prst="rect">
            <a:avLst/>
          </a:prstGeom>
        </p:spPr>
      </p:pic>
      <p:sp>
        <p:nvSpPr>
          <p:cNvPr id="2" name="内容占位符 1"/>
          <p:cNvSpPr>
            <a:spLocks noGrp="1"/>
          </p:cNvSpPr>
          <p:nvPr>
            <p:ph idx="1"/>
          </p:nvPr>
        </p:nvSpPr>
        <p:spPr>
          <a:xfrm>
            <a:off x="360854" y="1304419"/>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she was in the fifth grade, the girl started to attend high school-level classes online after school.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她上五年级的时候</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这个女孩放学后就开始上高中水平的网课。</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260"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spc="-260">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spc="-260">
                <a:latin typeface="Times New Roman" panose="02020603050405020304" pitchFamily="18" charset="0"/>
                <a:ea typeface="宋体" panose="02010600030101010101" pitchFamily="2" charset="-122"/>
                <a:cs typeface="Times New Roman" panose="02020603050405020304" pitchFamily="18" charset="0"/>
              </a:rPr>
              <a:t>when</a:t>
            </a:r>
            <a:r>
              <a:rPr lang="zh-CN" altLang="zh-CN" spc="-260">
                <a:latin typeface="Times New Roman" panose="02020603050405020304" pitchFamily="18" charset="0"/>
                <a:ea typeface="宋体" panose="02010600030101010101" pitchFamily="2" charset="-122"/>
                <a:cs typeface="Times New Roman" panose="02020603050405020304" pitchFamily="18" charset="0"/>
              </a:rPr>
              <a:t>引导的是时间状语从句</a:t>
            </a:r>
            <a:r>
              <a:rPr lang="zh-CN" altLang="zh-CN" spc="-26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26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9111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95834" y="735825"/>
            <a:ext cx="11233248" cy="1466859"/>
          </a:xfrm>
          <a:prstGeom prst="rect">
            <a:avLst/>
          </a:prstGeom>
        </p:spPr>
      </p:pic>
      <p:pic>
        <p:nvPicPr>
          <p:cNvPr id="6" name="图片 5"/>
          <p:cNvPicPr>
            <a:picLocks noChangeAspect="1"/>
          </p:cNvPicPr>
          <p:nvPr/>
        </p:nvPicPr>
        <p:blipFill>
          <a:blip r:embed="rId3"/>
          <a:stretch>
            <a:fillRect/>
          </a:stretch>
        </p:blipFill>
        <p:spPr>
          <a:xfrm>
            <a:off x="550590" y="2290565"/>
            <a:ext cx="3024336" cy="790377"/>
          </a:xfrm>
          <a:prstGeom prst="rect">
            <a:avLst/>
          </a:prstGeom>
        </p:spPr>
      </p:pic>
      <p:sp>
        <p:nvSpPr>
          <p:cNvPr id="7" name="内容占位符 1"/>
          <p:cNvSpPr>
            <a:spLocks noGrp="1"/>
          </p:cNvSpPr>
          <p:nvPr>
            <p:ph idx="1"/>
          </p:nvPr>
        </p:nvSpPr>
        <p:spPr>
          <a:xfrm>
            <a:off x="360854" y="2278027"/>
            <a:ext cx="11485848" cy="4247317"/>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pc="-100">
                <a:latin typeface="Times New Roman" panose="02020603050405020304" pitchFamily="18" charset="0"/>
                <a:ea typeface="楷体" panose="02010609060101010101" pitchFamily="49" charset="-122"/>
                <a:cs typeface="Times New Roman" panose="02020603050405020304" pitchFamily="18" charset="0"/>
              </a:rPr>
              <a:t>是一篇记叙文。文章主要讲述了</a:t>
            </a:r>
            <a:r>
              <a:rPr lang="en-US" altLang="zh-CN" spc="-100">
                <a:latin typeface="Times New Roman" panose="02020603050405020304" pitchFamily="18" charset="0"/>
                <a:ea typeface="宋体" panose="02010600030101010101" pitchFamily="2" charset="-122"/>
                <a:cs typeface="Times New Roman" panose="02020603050405020304" pitchFamily="18" charset="0"/>
              </a:rPr>
              <a:t>13</a:t>
            </a:r>
            <a:r>
              <a:rPr lang="zh-CN" altLang="zh-CN" spc="-100">
                <a:latin typeface="Times New Roman" panose="02020603050405020304" pitchFamily="18" charset="0"/>
                <a:ea typeface="楷体" panose="02010609060101010101" pitchFamily="49" charset="-122"/>
                <a:cs typeface="Times New Roman" panose="02020603050405020304" pitchFamily="18" charset="0"/>
              </a:rPr>
              <a:t>岁的美国女孩阿莱娜凭借对</a:t>
            </a:r>
            <a:r>
              <a:rPr lang="en-US" altLang="zh-CN" spc="-100">
                <a:latin typeface="Times New Roman" panose="02020603050405020304" pitchFamily="18" charset="0"/>
                <a:ea typeface="宋体" panose="02010600030101010101" pitchFamily="2" charset="-122"/>
                <a:cs typeface="Times New Roman" panose="02020603050405020304" pitchFamily="18" charset="0"/>
              </a:rPr>
              <a:t>STEM</a:t>
            </a:r>
            <a:r>
              <a:rPr lang="zh-CN" altLang="zh-CN" spc="-100">
                <a:latin typeface="Times New Roman" panose="02020603050405020304" pitchFamily="18" charset="0"/>
                <a:ea typeface="楷体" panose="02010609060101010101" pitchFamily="49" charset="-122"/>
                <a:cs typeface="Times New Roman" panose="02020603050405020304" pitchFamily="18" charset="0"/>
              </a:rPr>
              <a:t>的浓厚兴趣和惊人的学习</a:t>
            </a:r>
            <a:r>
              <a:rPr lang="zh-CN" altLang="zh-CN">
                <a:latin typeface="Times New Roman" panose="02020603050405020304" pitchFamily="18" charset="0"/>
                <a:ea typeface="楷体" panose="02010609060101010101" pitchFamily="49" charset="-122"/>
                <a:cs typeface="Times New Roman" panose="02020603050405020304" pitchFamily="18" charset="0"/>
              </a:rPr>
              <a:t>能力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已跳级就读大学医学专业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并通过</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Brown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STEM</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Girls</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项目帮助更多女孩在</a:t>
            </a:r>
            <a:r>
              <a:rPr lang="en-US" altLang="zh-CN">
                <a:latin typeface="Times New Roman" panose="02020603050405020304" pitchFamily="18" charset="0"/>
                <a:ea typeface="宋体" panose="02010600030101010101" pitchFamily="2" charset="-122"/>
                <a:cs typeface="Times New Roman" panose="02020603050405020304" pitchFamily="18" charset="0"/>
              </a:rPr>
              <a:t>STEM</a:t>
            </a:r>
            <a:r>
              <a:rPr lang="zh-CN" altLang="zh-CN">
                <a:latin typeface="Times New Roman" panose="02020603050405020304" pitchFamily="18" charset="0"/>
                <a:ea typeface="楷体" panose="02010609060101010101" pitchFamily="49" charset="-122"/>
                <a:cs typeface="Times New Roman" panose="02020603050405020304" pitchFamily="18" charset="0"/>
              </a:rPr>
              <a:t>领域取得成功</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从而向读者传递</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宋体" panose="02010600030101010101" pitchFamily="2" charset="-122"/>
                <a:ea typeface="宋体" panose="02010600030101010101" pitchFamily="2" charset="-122"/>
                <a:cs typeface="Times New Roman" panose="02020603050405020304" pitchFamily="18" charset="0"/>
              </a:rPr>
              <a:t>年</a:t>
            </a:r>
            <a:r>
              <a:rPr lang="zh-CN" altLang="zh-CN">
                <a:latin typeface="Times New Roman" panose="02020603050405020304" pitchFamily="18" charset="0"/>
                <a:ea typeface="楷体" panose="02010609060101010101" pitchFamily="49" charset="-122"/>
                <a:cs typeface="Times New Roman" panose="02020603050405020304" pitchFamily="18" charset="0"/>
              </a:rPr>
              <a:t>龄不能限制个人成就</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的积极信息</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114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5435783"/>
          </a:xfrm>
        </p:spPr>
        <p:txBody>
          <a:bodyPr/>
          <a:lstStyle/>
          <a:p>
            <a:pPr indent="2873375"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many ways, Alena Analeigh is just like you. The girl is thirteen years old. She enjoys singing, watching movies and chatting with her friends. But in at least one way, Alena is very much unlike other teenagers. The American girl is now studying medicine at a university. Her dream is to use her knowledge to help people in need. Alena showed an interest in STEM at an early age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130995" y="952852"/>
            <a:ext cx="2123985" cy="604314"/>
          </a:xfrm>
          <a:prstGeom prst="rect">
            <a:avLst/>
          </a:prstGeom>
        </p:spPr>
      </p:pic>
    </p:spTree>
    <p:extLst>
      <p:ext uri="{BB962C8B-B14F-4D97-AF65-F5344CB8AC3E}">
        <p14:creationId xmlns:p14="http://schemas.microsoft.com/office/powerpoint/2010/main" val="3218484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“STEM” is short for science, technology, engineering and maths.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always hungry for knowledge. When she was in the fifth grade, the girl started to attend high school-level classes online after school. She “flew through” many hard books.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new</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walk</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in</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for</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3621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Alena is not a bookworm. A year and a half ago, she started the “Brown STEM Girls” program. Of all the scientists and engineers in America today, only 28 percent are women. Alena wants to change this. Through “Brown STEM Girls”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helping many other girls like her to experience success.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3536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you learn from Alena’s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Must you also attend high school or university-level classes after school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course not. But now you know that age is just a number. You are not too young to do anything. Just think about what you are able to do as a teenager. Then, put your heart and mind into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3592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is Alena different from other 13-year-olds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has started her own business.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only studies science at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is studying medicine at a university.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enjoys singing and watching movies a lot.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917346"/>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226360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in at least one way, Alena is very much unlike other teenagers. The American girl is now studying medicine at a university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可知，阿莱娜与其他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岁孩子最大的不同之处在于她已在大学攻读医学专业。故选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8209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underlined sentence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1 means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Alena balanced her study and life well.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Learning new skills was very easy for Alena.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Alena preferred learning new skills outdoors.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 took a lot of time for Alena to learn new skills.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66688" y="970511"/>
            <a:ext cx="4407752" cy="589434"/>
          </a:xfrm>
          <a:prstGeom prst="rect">
            <a:avLst/>
          </a:prstGeom>
        </p:spPr>
      </p:pic>
      <p:sp>
        <p:nvSpPr>
          <p:cNvPr id="4" name="矩形 3"/>
          <p:cNvSpPr/>
          <p:nvPr/>
        </p:nvSpPr>
        <p:spPr>
          <a:xfrm>
            <a:off x="1128857" y="930866"/>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96236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656</Words>
  <Application>Microsoft Office PowerPoint</Application>
  <PresentationFormat>自定义</PresentationFormat>
  <Paragraphs>38</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